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2" r:id="rId5"/>
    <p:sldId id="273" r:id="rId6"/>
    <p:sldId id="265" r:id="rId7"/>
    <p:sldId id="274" r:id="rId8"/>
    <p:sldId id="266" r:id="rId9"/>
    <p:sldId id="275" r:id="rId10"/>
    <p:sldId id="276" r:id="rId11"/>
    <p:sldId id="259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6.11.2020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6.11.2020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6.11.2020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3F0C179-CA68-4A55-8072-6FA60141D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73546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Konu: </a:t>
            </a:r>
            <a:r>
              <a:rPr lang="tr-TR" dirty="0"/>
              <a:t>Geçitler ve </a:t>
            </a:r>
            <a:r>
              <a:rPr lang="tr-TR" dirty="0" err="1"/>
              <a:t>plazmodezmalar</a:t>
            </a:r>
            <a:endParaRPr lang="en-GB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7987E0-7294-4BA0-9A0A-12E58A368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770853"/>
            <a:ext cx="7886700" cy="2719119"/>
          </a:xfrm>
        </p:spPr>
        <p:txBody>
          <a:bodyPr>
            <a:normAutofit fontScale="77500" lnSpcReduction="20000"/>
          </a:bodyPr>
          <a:lstStyle/>
          <a:p>
            <a:r>
              <a:rPr lang="tr-TR" b="1" dirty="0"/>
              <a:t>Amaç:</a:t>
            </a:r>
            <a:r>
              <a:rPr lang="tr-TR" dirty="0"/>
              <a:t> Bitki hücrelerinde geçit ve </a:t>
            </a:r>
            <a:r>
              <a:rPr lang="tr-TR" dirty="0" err="1"/>
              <a:t>plazmodezmataların</a:t>
            </a:r>
            <a:r>
              <a:rPr lang="tr-TR" dirty="0"/>
              <a:t> gözlemlenmesi</a:t>
            </a:r>
          </a:p>
          <a:p>
            <a:r>
              <a:rPr lang="tr-TR" b="1" dirty="0"/>
              <a:t>Materyal:</a:t>
            </a:r>
            <a:r>
              <a:rPr lang="tr-TR" dirty="0"/>
              <a:t> </a:t>
            </a:r>
            <a:r>
              <a:rPr lang="tr-TR" i="1" dirty="0" err="1"/>
              <a:t>Cydonia</a:t>
            </a:r>
            <a:r>
              <a:rPr lang="tr-TR" i="1" dirty="0"/>
              <a:t> </a:t>
            </a:r>
            <a:r>
              <a:rPr lang="tr-TR" i="1" dirty="0" err="1"/>
              <a:t>oblonga</a:t>
            </a:r>
            <a:endParaRPr lang="tr-TR" i="1" dirty="0"/>
          </a:p>
          <a:p>
            <a:pPr marL="1695450" indent="0">
              <a:buNone/>
            </a:pPr>
            <a:r>
              <a:rPr lang="tr-TR" i="1" dirty="0" err="1"/>
              <a:t>Pinus</a:t>
            </a:r>
            <a:r>
              <a:rPr lang="tr-TR" i="1" dirty="0"/>
              <a:t> </a:t>
            </a:r>
            <a:r>
              <a:rPr lang="tr-TR" i="1" dirty="0" err="1"/>
              <a:t>sylvestris</a:t>
            </a:r>
            <a:endParaRPr lang="tr-TR" i="1" dirty="0"/>
          </a:p>
          <a:p>
            <a:pPr marL="1695450" indent="0">
              <a:buNone/>
            </a:pPr>
            <a:r>
              <a:rPr lang="tr-TR" i="1" dirty="0" err="1"/>
              <a:t>Diaspyros</a:t>
            </a:r>
            <a:r>
              <a:rPr lang="tr-TR" i="1" dirty="0"/>
              <a:t> </a:t>
            </a:r>
            <a:r>
              <a:rPr lang="tr-TR" i="1" dirty="0" err="1"/>
              <a:t>kaki</a:t>
            </a:r>
            <a:endParaRPr lang="tr-TR" i="1" dirty="0"/>
          </a:p>
          <a:p>
            <a:r>
              <a:rPr lang="tr-TR" b="1" dirty="0"/>
              <a:t>İnceleme ortamı: </a:t>
            </a:r>
            <a:r>
              <a:rPr lang="tr-TR" dirty="0"/>
              <a:t>Su</a:t>
            </a:r>
          </a:p>
          <a:p>
            <a:r>
              <a:rPr lang="tr-TR" b="1" dirty="0"/>
              <a:t>Mikroskop büyütmesi: </a:t>
            </a:r>
            <a:r>
              <a:rPr lang="tr-TR" dirty="0"/>
              <a:t>10x10, 10x40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2138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Hücre çeperi</a:t>
            </a:r>
            <a:r>
              <a:rPr lang="tr-TR" dirty="0" smtClean="0"/>
              <a:t>; bitki </a:t>
            </a:r>
            <a:r>
              <a:rPr lang="tr-TR" dirty="0"/>
              <a:t>hücrelerini hayvan hücrelerinden ayıran en önemli özelliktir. </a:t>
            </a:r>
            <a:endParaRPr lang="tr-TR" dirty="0" smtClean="0"/>
          </a:p>
          <a:p>
            <a:r>
              <a:rPr lang="tr-TR" dirty="0" smtClean="0"/>
              <a:t>Hücrenin </a:t>
            </a:r>
            <a:r>
              <a:rPr lang="tr-TR" dirty="0"/>
              <a:t>şeklini ve dokunun yapısını belirler. </a:t>
            </a:r>
            <a:endParaRPr lang="tr-TR" dirty="0" smtClean="0"/>
          </a:p>
          <a:p>
            <a:r>
              <a:rPr lang="tr-TR" dirty="0" smtClean="0"/>
              <a:t>Destek </a:t>
            </a:r>
            <a:r>
              <a:rPr lang="tr-TR" dirty="0"/>
              <a:t>ve koruyuculuk yapar.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711880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sz="3100" dirty="0"/>
              <a:t>Hücre çeperleri yaş ve hücre tipine göre </a:t>
            </a:r>
            <a:r>
              <a:rPr lang="tr-TR" sz="3100" dirty="0" smtClean="0"/>
              <a:t>kalınlıkta değişkenlik gösterir. </a:t>
            </a:r>
            <a:br>
              <a:rPr lang="tr-TR" sz="3100" dirty="0" smtClean="0"/>
            </a:br>
            <a:r>
              <a:rPr lang="tr-TR" sz="3100" dirty="0" smtClean="0"/>
              <a:t>Gelişme </a:t>
            </a:r>
            <a:r>
              <a:rPr lang="tr-TR" sz="3100" dirty="0"/>
              <a:t>ve yapısı esas alınırsa bitki hücrelerinin çeperlerinde üç kısım ayırt edilir;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lvl="0"/>
            <a:endParaRPr lang="tr-TR" b="1" dirty="0" smtClean="0"/>
          </a:p>
          <a:p>
            <a:pPr marL="0" lvl="0" indent="0">
              <a:buNone/>
            </a:pPr>
            <a:r>
              <a:rPr lang="tr-TR" b="1" dirty="0" smtClean="0"/>
              <a:t>Orta </a:t>
            </a:r>
            <a:r>
              <a:rPr lang="tr-TR" b="1" dirty="0"/>
              <a:t>Lamel: </a:t>
            </a:r>
            <a:endParaRPr lang="tr-TR" b="1" dirty="0" smtClean="0"/>
          </a:p>
          <a:p>
            <a:r>
              <a:rPr lang="tr-TR" dirty="0" smtClean="0"/>
              <a:t>Başlangıcını </a:t>
            </a:r>
            <a:r>
              <a:rPr lang="tr-TR" dirty="0"/>
              <a:t>hücre bölünmesinin sonunda belirmeye başlayan </a:t>
            </a:r>
            <a:r>
              <a:rPr lang="tr-TR" dirty="0" err="1"/>
              <a:t>fragmoplasttan</a:t>
            </a:r>
            <a:r>
              <a:rPr lang="tr-TR" dirty="0"/>
              <a:t> alır. </a:t>
            </a:r>
            <a:endParaRPr lang="tr-TR" dirty="0" smtClean="0"/>
          </a:p>
          <a:p>
            <a:r>
              <a:rPr lang="tr-TR" dirty="0" err="1" smtClean="0"/>
              <a:t>Fragmoplast</a:t>
            </a:r>
            <a:r>
              <a:rPr lang="tr-TR" dirty="0" smtClean="0"/>
              <a:t> </a:t>
            </a:r>
            <a:r>
              <a:rPr lang="tr-TR" dirty="0"/>
              <a:t>üzerinde </a:t>
            </a:r>
            <a:r>
              <a:rPr lang="tr-TR" dirty="0" err="1"/>
              <a:t>pektinli</a:t>
            </a:r>
            <a:r>
              <a:rPr lang="tr-TR" dirty="0"/>
              <a:t> maddeler </a:t>
            </a:r>
            <a:r>
              <a:rPr lang="tr-TR" dirty="0" smtClean="0"/>
              <a:t>birikmesiyle </a:t>
            </a:r>
            <a:r>
              <a:rPr lang="tr-TR" dirty="0"/>
              <a:t>oluşur. </a:t>
            </a:r>
            <a:endParaRPr lang="tr-TR" dirty="0" smtClean="0"/>
          </a:p>
          <a:p>
            <a:pPr lvl="0"/>
            <a:r>
              <a:rPr lang="tr-TR" dirty="0" smtClean="0"/>
              <a:t>Doku </a:t>
            </a:r>
            <a:r>
              <a:rPr lang="tr-TR" dirty="0"/>
              <a:t>oluşturan hücreler arasında bağlantıyı sağlayan orta lameldir. </a:t>
            </a:r>
            <a:endParaRPr lang="tr-TR" dirty="0" smtClean="0"/>
          </a:p>
          <a:p>
            <a:pPr lvl="0"/>
            <a:r>
              <a:rPr lang="tr-TR" dirty="0" smtClean="0"/>
              <a:t>Birbirine </a:t>
            </a:r>
            <a:r>
              <a:rPr lang="tr-TR" dirty="0"/>
              <a:t>komşu hücrelerin </a:t>
            </a:r>
            <a:r>
              <a:rPr lang="tr-TR" dirty="0" err="1"/>
              <a:t>primer</a:t>
            </a:r>
            <a:r>
              <a:rPr lang="tr-TR" dirty="0"/>
              <a:t> çeperlerini birbirine bağlar. </a:t>
            </a:r>
            <a:endParaRPr lang="tr-TR" dirty="0" smtClean="0"/>
          </a:p>
          <a:p>
            <a:endParaRPr lang="tr-TR" dirty="0"/>
          </a:p>
          <a:p>
            <a:pPr marL="0" lvl="0" indent="0">
              <a:buNone/>
            </a:pPr>
            <a:r>
              <a:rPr lang="tr-TR" b="1" dirty="0" err="1"/>
              <a:t>Primer</a:t>
            </a:r>
            <a:r>
              <a:rPr lang="tr-TR" b="1" dirty="0"/>
              <a:t> </a:t>
            </a:r>
            <a:r>
              <a:rPr lang="tr-TR" b="1" dirty="0" smtClean="0"/>
              <a:t>çeper:</a:t>
            </a:r>
            <a:endParaRPr lang="tr-TR" dirty="0" smtClean="0"/>
          </a:p>
          <a:p>
            <a:r>
              <a:rPr lang="tr-TR" dirty="0" smtClean="0"/>
              <a:t>Gelişmekte </a:t>
            </a:r>
            <a:r>
              <a:rPr lang="tr-TR" dirty="0"/>
              <a:t>olan bir çeperdir. Büyüyen ve canlı hücrelerde bulunur. </a:t>
            </a:r>
            <a:endParaRPr lang="tr-TR" dirty="0" smtClean="0"/>
          </a:p>
          <a:p>
            <a:pPr lvl="0"/>
            <a:r>
              <a:rPr lang="tr-TR" dirty="0" smtClean="0"/>
              <a:t>Çok </a:t>
            </a:r>
            <a:r>
              <a:rPr lang="tr-TR" dirty="0"/>
              <a:t>miktarda selüloz, az miktarda pektin içerir. </a:t>
            </a:r>
            <a:endParaRPr lang="tr-TR" dirty="0" smtClean="0"/>
          </a:p>
          <a:p>
            <a:pPr lvl="0"/>
            <a:r>
              <a:rPr lang="tr-TR" dirty="0" smtClean="0"/>
              <a:t>Yapısındaki </a:t>
            </a:r>
            <a:r>
              <a:rPr lang="tr-TR" dirty="0"/>
              <a:t>bazı proteinli </a:t>
            </a:r>
            <a:r>
              <a:rPr lang="tr-TR" dirty="0" smtClean="0"/>
              <a:t>bileşikler </a:t>
            </a:r>
            <a:r>
              <a:rPr lang="tr-TR" dirty="0"/>
              <a:t>hücre uzamasında </a:t>
            </a:r>
            <a:r>
              <a:rPr lang="tr-TR" dirty="0" smtClean="0"/>
              <a:t>rol alır. </a:t>
            </a:r>
          </a:p>
          <a:p>
            <a:pPr lvl="0"/>
            <a:r>
              <a:rPr lang="tr-TR" dirty="0" err="1" smtClean="0"/>
              <a:t>Primer</a:t>
            </a:r>
            <a:r>
              <a:rPr lang="tr-TR" dirty="0" smtClean="0"/>
              <a:t> </a:t>
            </a:r>
            <a:r>
              <a:rPr lang="tr-TR" dirty="0"/>
              <a:t>çeperin en önemli bileşeni sudur. </a:t>
            </a:r>
            <a:endParaRPr lang="tr-TR" dirty="0" smtClean="0"/>
          </a:p>
          <a:p>
            <a:pPr lvl="0"/>
            <a:r>
              <a:rPr lang="tr-TR" dirty="0" smtClean="0"/>
              <a:t>Bölünen </a:t>
            </a:r>
            <a:r>
              <a:rPr lang="tr-TR" dirty="0"/>
              <a:t>ve büyüyen </a:t>
            </a:r>
            <a:r>
              <a:rPr lang="tr-TR" dirty="0" err="1"/>
              <a:t>meristematik</a:t>
            </a:r>
            <a:r>
              <a:rPr lang="tr-TR" dirty="0"/>
              <a:t> hücrelerin çeperleri </a:t>
            </a:r>
            <a:r>
              <a:rPr lang="tr-TR" dirty="0" err="1"/>
              <a:t>primerdir</a:t>
            </a:r>
            <a:r>
              <a:rPr lang="tr-TR" dirty="0"/>
              <a:t> ve </a:t>
            </a:r>
            <a:r>
              <a:rPr lang="tr-TR" dirty="0" err="1"/>
              <a:t>primer</a:t>
            </a:r>
            <a:r>
              <a:rPr lang="tr-TR" dirty="0"/>
              <a:t> çeper canlı protoplazma ile ilişki halindedir.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8573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620688"/>
            <a:ext cx="8712968" cy="4525963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tr-TR" b="1" dirty="0" err="1"/>
              <a:t>Sekonder</a:t>
            </a:r>
            <a:r>
              <a:rPr lang="tr-TR" b="1" dirty="0"/>
              <a:t> Çeper:</a:t>
            </a:r>
            <a:r>
              <a:rPr lang="tr-TR" dirty="0"/>
              <a:t> </a:t>
            </a:r>
            <a:endParaRPr lang="tr-TR" dirty="0" smtClean="0"/>
          </a:p>
          <a:p>
            <a:pPr marL="0" lvl="0" indent="0">
              <a:buNone/>
            </a:pPr>
            <a:endParaRPr lang="tr-TR" dirty="0" smtClean="0"/>
          </a:p>
          <a:p>
            <a:pPr lvl="0"/>
            <a:r>
              <a:rPr lang="tr-TR" dirty="0" err="1" smtClean="0"/>
              <a:t>Primer</a:t>
            </a:r>
            <a:r>
              <a:rPr lang="tr-TR" dirty="0" smtClean="0"/>
              <a:t> </a:t>
            </a:r>
            <a:r>
              <a:rPr lang="tr-TR" dirty="0"/>
              <a:t>çeperden sonra oluşan çeper tabakasıdır. </a:t>
            </a:r>
            <a:endParaRPr lang="tr-TR" dirty="0" smtClean="0"/>
          </a:p>
          <a:p>
            <a:pPr lvl="0"/>
            <a:r>
              <a:rPr lang="tr-TR" dirty="0" smtClean="0"/>
              <a:t>Büyüme </a:t>
            </a:r>
            <a:r>
              <a:rPr lang="tr-TR" dirty="0"/>
              <a:t>yavaşladığı zaman </a:t>
            </a:r>
            <a:r>
              <a:rPr lang="tr-TR" dirty="0" err="1"/>
              <a:t>sekonder</a:t>
            </a:r>
            <a:r>
              <a:rPr lang="tr-TR" dirty="0"/>
              <a:t> çeper oluşmaya başlar</a:t>
            </a:r>
            <a:r>
              <a:rPr lang="tr-TR" dirty="0" smtClean="0"/>
              <a:t>.</a:t>
            </a:r>
            <a:r>
              <a:rPr lang="tr-TR" dirty="0"/>
              <a:t> Aktif olmayan ölü hücrelerde görülür. </a:t>
            </a:r>
            <a:r>
              <a:rPr lang="tr-TR" dirty="0" err="1"/>
              <a:t>Sekonder</a:t>
            </a:r>
            <a:r>
              <a:rPr lang="tr-TR" dirty="0"/>
              <a:t> çeperli hücreler olgunlukta </a:t>
            </a:r>
            <a:r>
              <a:rPr lang="tr-TR" dirty="0" err="1"/>
              <a:t>protoplast</a:t>
            </a:r>
            <a:r>
              <a:rPr lang="tr-TR" dirty="0"/>
              <a:t> içermezler. </a:t>
            </a:r>
          </a:p>
          <a:p>
            <a:pPr lvl="0"/>
            <a:r>
              <a:rPr lang="tr-TR" dirty="0" smtClean="0"/>
              <a:t> Asıl </a:t>
            </a:r>
            <a:r>
              <a:rPr lang="tr-TR" dirty="0"/>
              <a:t>olarak selüloz ve selülozun çeşitli bileşiklerinden ve selülozik olmayan </a:t>
            </a:r>
            <a:r>
              <a:rPr lang="tr-TR" dirty="0" err="1"/>
              <a:t>polisakkaritlerden</a:t>
            </a:r>
            <a:r>
              <a:rPr lang="tr-TR" dirty="0"/>
              <a:t> meydana gelmiştir. </a:t>
            </a:r>
            <a:endParaRPr lang="tr-TR" dirty="0" smtClean="0"/>
          </a:p>
          <a:p>
            <a:pPr lvl="0"/>
            <a:r>
              <a:rPr lang="tr-TR" dirty="0" smtClean="0"/>
              <a:t>Lignin</a:t>
            </a:r>
            <a:r>
              <a:rPr lang="tr-TR" dirty="0"/>
              <a:t>, </a:t>
            </a:r>
            <a:r>
              <a:rPr lang="tr-TR" dirty="0" err="1"/>
              <a:t>süberin</a:t>
            </a:r>
            <a:r>
              <a:rPr lang="tr-TR" dirty="0"/>
              <a:t>, kütin ve </a:t>
            </a:r>
            <a:r>
              <a:rPr lang="tr-TR" dirty="0" err="1"/>
              <a:t>müsilaj</a:t>
            </a:r>
            <a:r>
              <a:rPr lang="tr-TR" dirty="0"/>
              <a:t> gibi maddelerin yapısına girmesiyle </a:t>
            </a:r>
            <a:r>
              <a:rPr lang="tr-TR" dirty="0" err="1"/>
              <a:t>sekonder</a:t>
            </a:r>
            <a:r>
              <a:rPr lang="tr-TR" dirty="0"/>
              <a:t> çeper değişikliğe uğrayabilir. </a:t>
            </a:r>
            <a:endParaRPr lang="tr-TR" dirty="0" smtClean="0"/>
          </a:p>
          <a:p>
            <a:pPr lvl="0"/>
            <a:r>
              <a:rPr lang="tr-TR" dirty="0" err="1" smtClean="0"/>
              <a:t>Sekonder</a:t>
            </a:r>
            <a:r>
              <a:rPr lang="tr-TR" dirty="0" smtClean="0"/>
              <a:t> </a:t>
            </a:r>
            <a:r>
              <a:rPr lang="tr-TR" dirty="0"/>
              <a:t>çeperin esas fonksiyonu </a:t>
            </a:r>
            <a:r>
              <a:rPr lang="tr-TR" dirty="0" err="1"/>
              <a:t>mekanikseldir</a:t>
            </a:r>
            <a:r>
              <a:rPr lang="tr-TR" dirty="0"/>
              <a:t>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286240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Geçitler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1764" y="728097"/>
            <a:ext cx="8820472" cy="5869255"/>
          </a:xfrm>
        </p:spPr>
        <p:txBody>
          <a:bodyPr>
            <a:normAutofit fontScale="77500" lnSpcReduction="20000"/>
          </a:bodyPr>
          <a:lstStyle/>
          <a:p>
            <a:r>
              <a:rPr lang="tr-TR" dirty="0" err="1" smtClean="0"/>
              <a:t>Sekonder</a:t>
            </a:r>
            <a:r>
              <a:rPr lang="tr-TR" dirty="0" smtClean="0"/>
              <a:t> </a:t>
            </a:r>
            <a:r>
              <a:rPr lang="tr-TR" dirty="0"/>
              <a:t>çeperlerde derinlikleri, genişlikleri ve yapı bakımından farklılaşmaları değişiklik gösteren çukurlara “geçit” denir. </a:t>
            </a:r>
            <a:endParaRPr lang="tr-TR" dirty="0" smtClean="0"/>
          </a:p>
          <a:p>
            <a:r>
              <a:rPr lang="tr-TR" dirty="0" smtClean="0"/>
              <a:t>Geçitler </a:t>
            </a:r>
            <a:r>
              <a:rPr lang="tr-TR" dirty="0" err="1"/>
              <a:t>sekonder</a:t>
            </a:r>
            <a:r>
              <a:rPr lang="tr-TR" dirty="0"/>
              <a:t> çeperler arasında geçirgen olan madde alışverişini sağlayan difüzyon alanlarıdır. </a:t>
            </a:r>
            <a:endParaRPr lang="tr-TR" dirty="0" smtClean="0"/>
          </a:p>
          <a:p>
            <a:r>
              <a:rPr lang="tr-TR" dirty="0" err="1" smtClean="0"/>
              <a:t>Primer</a:t>
            </a:r>
            <a:r>
              <a:rPr lang="tr-TR" dirty="0" smtClean="0"/>
              <a:t> </a:t>
            </a:r>
            <a:r>
              <a:rPr lang="tr-TR" dirty="0"/>
              <a:t>çeperlerdeki çukurlara “</a:t>
            </a:r>
            <a:r>
              <a:rPr lang="tr-TR" dirty="0" err="1"/>
              <a:t>primer</a:t>
            </a:r>
            <a:r>
              <a:rPr lang="tr-TR" dirty="0"/>
              <a:t> geçit alanı” denir. </a:t>
            </a:r>
            <a:endParaRPr lang="tr-TR" dirty="0" smtClean="0"/>
          </a:p>
          <a:p>
            <a:r>
              <a:rPr lang="tr-TR" dirty="0" smtClean="0"/>
              <a:t>Geçit </a:t>
            </a:r>
            <a:r>
              <a:rPr lang="tr-TR" dirty="0"/>
              <a:t>genel olarak geçit çukurluğu ya da geçit odası ve geçit kapatma zarı olarak iki </a:t>
            </a:r>
            <a:r>
              <a:rPr lang="tr-TR" dirty="0" err="1"/>
              <a:t>kısıma</a:t>
            </a:r>
            <a:r>
              <a:rPr lang="tr-TR" dirty="0"/>
              <a:t> ayrılır. </a:t>
            </a:r>
            <a:endParaRPr lang="tr-TR" dirty="0" smtClean="0"/>
          </a:p>
          <a:p>
            <a:r>
              <a:rPr lang="tr-TR" dirty="0" err="1" smtClean="0"/>
              <a:t>Sekonder</a:t>
            </a:r>
            <a:r>
              <a:rPr lang="tr-TR" dirty="0" smtClean="0"/>
              <a:t> </a:t>
            </a:r>
            <a:r>
              <a:rPr lang="tr-TR" dirty="0"/>
              <a:t>çeper içeren hücrelerde iki tip geçit gözlenir;</a:t>
            </a:r>
          </a:p>
          <a:p>
            <a:pPr marL="0" lvl="0" indent="0">
              <a:buNone/>
            </a:pPr>
            <a:endParaRPr lang="tr-TR" b="1" dirty="0" smtClean="0"/>
          </a:p>
          <a:p>
            <a:pPr marL="0" lvl="0" indent="0">
              <a:buNone/>
            </a:pPr>
            <a:r>
              <a:rPr lang="tr-TR" b="1" dirty="0" smtClean="0"/>
              <a:t>Basit </a:t>
            </a:r>
            <a:r>
              <a:rPr lang="tr-TR" b="1" dirty="0"/>
              <a:t>geçit: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Çeper </a:t>
            </a:r>
            <a:r>
              <a:rPr lang="tr-TR" dirty="0"/>
              <a:t>kalınlaşmasının yer yer devam etmeyip kesintiye uğraması sonucu hücre çeperinde yalın </a:t>
            </a:r>
            <a:r>
              <a:rPr lang="tr-TR" dirty="0" err="1"/>
              <a:t>delikçikler</a:t>
            </a:r>
            <a:r>
              <a:rPr lang="tr-TR" dirty="0"/>
              <a:t> oluşur. İnce </a:t>
            </a:r>
            <a:r>
              <a:rPr lang="tr-TR" dirty="0" err="1"/>
              <a:t>primer</a:t>
            </a:r>
            <a:r>
              <a:rPr lang="tr-TR" dirty="0"/>
              <a:t> çeper içeren bu alanlarda genellikle orta lamel devam eder ve geçit çukurluğu üzerinde bir kemer oluşumu yoktur. </a:t>
            </a:r>
            <a:endParaRPr lang="tr-TR" dirty="0" smtClean="0"/>
          </a:p>
          <a:p>
            <a:pPr lvl="0"/>
            <a:r>
              <a:rPr lang="tr-TR" dirty="0" smtClean="0"/>
              <a:t>Bazı </a:t>
            </a:r>
            <a:r>
              <a:rPr lang="tr-TR" dirty="0"/>
              <a:t>parankima hücrelerinde, </a:t>
            </a:r>
            <a:r>
              <a:rPr lang="tr-TR" dirty="0" err="1"/>
              <a:t>floem</a:t>
            </a:r>
            <a:r>
              <a:rPr lang="tr-TR" dirty="0"/>
              <a:t> </a:t>
            </a:r>
            <a:r>
              <a:rPr lang="tr-TR" dirty="0" smtClean="0"/>
              <a:t>liflerinde ve </a:t>
            </a:r>
            <a:r>
              <a:rPr lang="tr-TR" dirty="0" err="1"/>
              <a:t>sklereidlerde</a:t>
            </a:r>
            <a:r>
              <a:rPr lang="tr-TR" dirty="0"/>
              <a:t> görülür. </a:t>
            </a:r>
          </a:p>
        </p:txBody>
      </p:sp>
    </p:spTree>
    <p:extLst>
      <p:ext uri="{BB962C8B-B14F-4D97-AF65-F5344CB8AC3E}">
        <p14:creationId xmlns:p14="http://schemas.microsoft.com/office/powerpoint/2010/main" val="390181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B60A234-788F-46E9-BE40-272E9C524698}"/>
              </a:ext>
            </a:extLst>
          </p:cNvPr>
          <p:cNvSpPr txBox="1"/>
          <p:nvPr/>
        </p:nvSpPr>
        <p:spPr>
          <a:xfrm>
            <a:off x="1331640" y="188640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dirty="0"/>
              <a:t>Basit geçitler</a:t>
            </a:r>
            <a:endParaRPr lang="en-GB" sz="4800" dirty="0"/>
          </a:p>
        </p:txBody>
      </p:sp>
      <p:pic>
        <p:nvPicPr>
          <p:cNvPr id="4" name="İçerik Yer Tutucusu 4" descr="F:\düzenlenmiş resimler\taş.jpg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7" t="22897" r="36311" b="20181"/>
          <a:stretch/>
        </p:blipFill>
        <p:spPr bwMode="auto">
          <a:xfrm>
            <a:off x="1331640" y="1196752"/>
            <a:ext cx="6192688" cy="50405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ağ Ok 2"/>
          <p:cNvSpPr/>
          <p:nvPr/>
        </p:nvSpPr>
        <p:spPr>
          <a:xfrm rot="19724178" flipV="1">
            <a:off x="1089095" y="4146284"/>
            <a:ext cx="1548322" cy="5352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Sağ Ok 5"/>
          <p:cNvSpPr/>
          <p:nvPr/>
        </p:nvSpPr>
        <p:spPr>
          <a:xfrm rot="19724178" flipV="1">
            <a:off x="945078" y="3690268"/>
            <a:ext cx="1548322" cy="5352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B60A234-788F-46E9-BE40-272E9C524698}"/>
              </a:ext>
            </a:extLst>
          </p:cNvPr>
          <p:cNvSpPr txBox="1"/>
          <p:nvPr/>
        </p:nvSpPr>
        <p:spPr>
          <a:xfrm>
            <a:off x="144309" y="4558393"/>
            <a:ext cx="2123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Basit geçitler</a:t>
            </a:r>
            <a:endParaRPr lang="en-GB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tr-TR" b="1" dirty="0"/>
              <a:t>Kenarlı geçit: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76064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tr-TR" dirty="0" smtClean="0"/>
              <a:t>Kenarlı </a:t>
            </a:r>
            <a:r>
              <a:rPr lang="tr-TR" dirty="0"/>
              <a:t>geçitte </a:t>
            </a:r>
            <a:r>
              <a:rPr lang="tr-TR" dirty="0" err="1"/>
              <a:t>sekonder</a:t>
            </a:r>
            <a:r>
              <a:rPr lang="tr-TR" dirty="0"/>
              <a:t> çeper geçit çukurluğu üzerinde kemer oluşturur. </a:t>
            </a:r>
            <a:endParaRPr lang="tr-TR" dirty="0" smtClean="0"/>
          </a:p>
          <a:p>
            <a:pPr lvl="0"/>
            <a:r>
              <a:rPr lang="tr-TR" dirty="0" smtClean="0"/>
              <a:t>Kenarlı </a:t>
            </a:r>
            <a:r>
              <a:rPr lang="tr-TR" dirty="0"/>
              <a:t>geçitlerde çukurluğun </a:t>
            </a:r>
            <a:r>
              <a:rPr lang="tr-TR" dirty="0" err="1"/>
              <a:t>sekonder</a:t>
            </a:r>
            <a:r>
              <a:rPr lang="tr-TR" dirty="0"/>
              <a:t> çeperinin kemer ile örtülen bölgesine “geçit odası” kenardaki açıklığa “geçit açıklığı” denir. </a:t>
            </a:r>
            <a:endParaRPr lang="tr-TR" dirty="0" smtClean="0"/>
          </a:p>
          <a:p>
            <a:pPr lvl="0"/>
            <a:r>
              <a:rPr lang="tr-TR" dirty="0" smtClean="0"/>
              <a:t>Geçit </a:t>
            </a:r>
            <a:r>
              <a:rPr lang="tr-TR" dirty="0"/>
              <a:t>zarı orta kısmında kökeni </a:t>
            </a:r>
            <a:r>
              <a:rPr lang="tr-TR" dirty="0" err="1"/>
              <a:t>primer</a:t>
            </a:r>
            <a:r>
              <a:rPr lang="tr-TR" dirty="0"/>
              <a:t> olan bir kalınlaşmaya sahiptir. Buna “</a:t>
            </a:r>
            <a:r>
              <a:rPr lang="tr-TR" dirty="0" err="1"/>
              <a:t>torus</a:t>
            </a:r>
            <a:r>
              <a:rPr lang="tr-TR" dirty="0"/>
              <a:t>” denir. </a:t>
            </a:r>
            <a:endParaRPr lang="tr-TR" dirty="0" smtClean="0"/>
          </a:p>
          <a:p>
            <a:pPr lvl="0"/>
            <a:r>
              <a:rPr lang="tr-TR" dirty="0" smtClean="0"/>
              <a:t>Torusun </a:t>
            </a:r>
            <a:r>
              <a:rPr lang="tr-TR" dirty="0"/>
              <a:t>çapı geçit açıklığınınkinden daha geniştir. Geçit zarı genellikle eğilme yeteneğindedir. Kenarlı geçitler su iletim elementlerinde </a:t>
            </a:r>
            <a:r>
              <a:rPr lang="tr-TR" dirty="0" smtClean="0"/>
              <a:t>görülür. </a:t>
            </a:r>
            <a:r>
              <a:rPr lang="tr-TR" dirty="0" err="1" smtClean="0"/>
              <a:t>Torus</a:t>
            </a:r>
            <a:r>
              <a:rPr lang="tr-TR" dirty="0" smtClean="0"/>
              <a:t> </a:t>
            </a:r>
            <a:r>
              <a:rPr lang="tr-TR" dirty="0"/>
              <a:t>geçit çiftinin tam ortasında olursa su </a:t>
            </a:r>
            <a:r>
              <a:rPr lang="tr-TR" dirty="0" smtClean="0"/>
              <a:t>kolayca </a:t>
            </a:r>
            <a:r>
              <a:rPr lang="tr-TR" dirty="0"/>
              <a:t>geçer. Bir geçit çiftinde </a:t>
            </a:r>
            <a:r>
              <a:rPr lang="tr-TR" dirty="0" err="1"/>
              <a:t>torus</a:t>
            </a:r>
            <a:r>
              <a:rPr lang="tr-TR" dirty="0"/>
              <a:t> geçit açıklığının bir yüzüne doğru itilirse suyun geçişi sınırlı olur</a:t>
            </a:r>
            <a:r>
              <a:rPr lang="tr-TR" dirty="0" smtClean="0"/>
              <a:t>. </a:t>
            </a:r>
          </a:p>
          <a:p>
            <a:pPr lvl="0"/>
            <a:r>
              <a:rPr lang="tr-TR" dirty="0" smtClean="0"/>
              <a:t>Bir </a:t>
            </a:r>
            <a:r>
              <a:rPr lang="tr-TR" dirty="0"/>
              <a:t>kenarlı geçit bazen basit bir geçitle </a:t>
            </a:r>
            <a:r>
              <a:rPr lang="tr-TR" dirty="0" smtClean="0"/>
              <a:t>tamamlanır </a:t>
            </a:r>
            <a:r>
              <a:rPr lang="tr-TR" dirty="0"/>
              <a:t>ve her ikisi yarı kenarlı geçit çiftini meydana getirir. Bazı hallerde bir geçit komşu hücrede </a:t>
            </a:r>
            <a:r>
              <a:rPr lang="tr-TR" dirty="0" err="1"/>
              <a:t>komplementer</a:t>
            </a:r>
            <a:r>
              <a:rPr lang="tr-TR" dirty="0"/>
              <a:t> </a:t>
            </a:r>
            <a:r>
              <a:rPr lang="tr-TR" dirty="0" err="1"/>
              <a:t>geçite</a:t>
            </a:r>
            <a:r>
              <a:rPr lang="tr-TR" dirty="0"/>
              <a:t> sahip değilse “kör geçit” adını alır.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050951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C7F2E5CB-9EF5-4B90-A475-F13EA2E8AAA5}"/>
              </a:ext>
            </a:extLst>
          </p:cNvPr>
          <p:cNvSpPr txBox="1"/>
          <p:nvPr/>
        </p:nvSpPr>
        <p:spPr>
          <a:xfrm>
            <a:off x="554118" y="188640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dirty="0"/>
              <a:t>Kenarlı geçitler</a:t>
            </a:r>
            <a:endParaRPr lang="en-GB" sz="4800" dirty="0"/>
          </a:p>
        </p:txBody>
      </p:sp>
      <p:pic>
        <p:nvPicPr>
          <p:cNvPr id="4" name="Resim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9" b="50000"/>
          <a:stretch/>
        </p:blipFill>
        <p:spPr bwMode="auto">
          <a:xfrm>
            <a:off x="554118" y="1326863"/>
            <a:ext cx="8410369" cy="2533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Resim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59" b="26389"/>
          <a:stretch/>
        </p:blipFill>
        <p:spPr bwMode="auto">
          <a:xfrm>
            <a:off x="539552" y="3933056"/>
            <a:ext cx="8424936" cy="208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/>
              <a:t>Plazmodezmata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tr-TR" dirty="0"/>
              <a:t>Birçok canlı bitki dokusunda </a:t>
            </a:r>
            <a:r>
              <a:rPr lang="tr-TR" dirty="0" err="1"/>
              <a:t>protoplasttan</a:t>
            </a:r>
            <a:r>
              <a:rPr lang="tr-TR" dirty="0"/>
              <a:t> hücre çeperine uzanan ince </a:t>
            </a:r>
            <a:r>
              <a:rPr lang="tr-TR" dirty="0" err="1"/>
              <a:t>stoplazmik</a:t>
            </a:r>
            <a:r>
              <a:rPr lang="tr-TR" dirty="0"/>
              <a:t> iplikler görülür. Bu yapılara “</a:t>
            </a:r>
            <a:r>
              <a:rPr lang="tr-TR" dirty="0" err="1"/>
              <a:t>plazmodezmata</a:t>
            </a:r>
            <a:r>
              <a:rPr lang="tr-TR" dirty="0"/>
              <a:t>” denir. </a:t>
            </a:r>
            <a:endParaRPr lang="tr-TR" dirty="0" smtClean="0"/>
          </a:p>
          <a:p>
            <a:r>
              <a:rPr lang="tr-TR" dirty="0" err="1" smtClean="0"/>
              <a:t>Plazmodezmata</a:t>
            </a:r>
            <a:r>
              <a:rPr lang="tr-TR" dirty="0" smtClean="0"/>
              <a:t> </a:t>
            </a:r>
            <a:r>
              <a:rPr lang="tr-TR" dirty="0"/>
              <a:t>aracılığı ile iki hücrenin canlı </a:t>
            </a:r>
            <a:r>
              <a:rPr lang="tr-TR" dirty="0" err="1"/>
              <a:t>protoplastı</a:t>
            </a:r>
            <a:r>
              <a:rPr lang="tr-TR" dirty="0"/>
              <a:t> arasında </a:t>
            </a:r>
            <a:r>
              <a:rPr lang="tr-TR" dirty="0" smtClean="0"/>
              <a:t>bağlantı </a:t>
            </a:r>
            <a:r>
              <a:rPr lang="tr-TR" dirty="0"/>
              <a:t>sağlanır. </a:t>
            </a:r>
            <a:endParaRPr lang="tr-TR" dirty="0" smtClean="0"/>
          </a:p>
          <a:p>
            <a:r>
              <a:rPr lang="tr-TR" dirty="0" smtClean="0"/>
              <a:t>Genellikle </a:t>
            </a:r>
            <a:r>
              <a:rPr lang="tr-TR" dirty="0" err="1"/>
              <a:t>primer</a:t>
            </a:r>
            <a:r>
              <a:rPr lang="tr-TR" dirty="0"/>
              <a:t> geçit alanlarında bulunurlar. </a:t>
            </a:r>
            <a:endParaRPr lang="tr-TR" dirty="0" smtClean="0"/>
          </a:p>
          <a:p>
            <a:r>
              <a:rPr lang="tr-TR" dirty="0" err="1" smtClean="0"/>
              <a:t>Plazmodazmatalar</a:t>
            </a:r>
            <a:r>
              <a:rPr lang="tr-TR" dirty="0" smtClean="0"/>
              <a:t> </a:t>
            </a:r>
            <a:r>
              <a:rPr lang="tr-TR" dirty="0"/>
              <a:t>bazı çeperlerde diğerlerine oranla daha fazla sayıda bulunurlar. </a:t>
            </a:r>
            <a:endParaRPr lang="tr-TR" dirty="0" smtClean="0"/>
          </a:p>
          <a:p>
            <a:r>
              <a:rPr lang="tr-TR" dirty="0" smtClean="0"/>
              <a:t>Maddelerin </a:t>
            </a:r>
            <a:r>
              <a:rPr lang="tr-TR" dirty="0"/>
              <a:t>kısa mesafe </a:t>
            </a:r>
            <a:r>
              <a:rPr lang="tr-TR" dirty="0" smtClean="0"/>
              <a:t>iletiminde, madde </a:t>
            </a:r>
            <a:r>
              <a:rPr lang="tr-TR" dirty="0" err="1"/>
              <a:t>taşınımında</a:t>
            </a:r>
            <a:r>
              <a:rPr lang="tr-TR" dirty="0"/>
              <a:t> </a:t>
            </a:r>
            <a:r>
              <a:rPr lang="tr-TR" dirty="0" smtClean="0"/>
              <a:t>ve </a:t>
            </a:r>
            <a:r>
              <a:rPr lang="tr-TR" dirty="0"/>
              <a:t>uyartıların iletiminde rol oynarlar. </a:t>
            </a:r>
            <a:endParaRPr lang="tr-TR" dirty="0" smtClean="0"/>
          </a:p>
          <a:p>
            <a:r>
              <a:rPr lang="tr-TR" dirty="0" smtClean="0"/>
              <a:t>Hormonların </a:t>
            </a:r>
            <a:r>
              <a:rPr lang="tr-TR" dirty="0"/>
              <a:t>bir hücreden diğerine geçişinin de </a:t>
            </a:r>
            <a:r>
              <a:rPr lang="tr-TR" dirty="0" err="1"/>
              <a:t>plazmodezmatalar</a:t>
            </a:r>
            <a:r>
              <a:rPr lang="tr-TR" dirty="0"/>
              <a:t> yardımıyla olabileceği düşünülmektedir.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98601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Preparat hazırlama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tr-TR" dirty="0" smtClean="0"/>
              <a:t>Kesit alma</a:t>
            </a:r>
          </a:p>
          <a:p>
            <a:r>
              <a:rPr lang="tr-TR" dirty="0" smtClean="0"/>
              <a:t>5 </a:t>
            </a:r>
            <a:r>
              <a:rPr lang="tr-TR" dirty="0" err="1" smtClean="0"/>
              <a:t>dk</a:t>
            </a:r>
            <a:r>
              <a:rPr lang="tr-TR" dirty="0" smtClean="0"/>
              <a:t> beklet (0.75g KI + 1.5g </a:t>
            </a:r>
            <a:r>
              <a:rPr lang="tr-TR" dirty="0"/>
              <a:t>I</a:t>
            </a:r>
            <a:r>
              <a:rPr lang="tr-TR" baseline="-25000" dirty="0"/>
              <a:t>2</a:t>
            </a:r>
            <a:r>
              <a:rPr lang="tr-TR" dirty="0" smtClean="0"/>
              <a:t> +100ml </a:t>
            </a:r>
            <a:r>
              <a:rPr lang="tr-TR" dirty="0"/>
              <a:t>H</a:t>
            </a:r>
            <a:r>
              <a:rPr lang="tr-TR" baseline="-25000" dirty="0"/>
              <a:t>2</a:t>
            </a:r>
            <a:r>
              <a:rPr lang="tr-TR" dirty="0"/>
              <a:t>O</a:t>
            </a:r>
            <a:r>
              <a:rPr lang="tr-TR" dirty="0" smtClean="0"/>
              <a:t>)</a:t>
            </a:r>
          </a:p>
          <a:p>
            <a:r>
              <a:rPr lang="tr-TR" dirty="0"/>
              <a:t>5 </a:t>
            </a:r>
            <a:r>
              <a:rPr lang="tr-TR" dirty="0" err="1"/>
              <a:t>dk</a:t>
            </a:r>
            <a:r>
              <a:rPr lang="tr-TR" dirty="0"/>
              <a:t> beklet </a:t>
            </a:r>
            <a:r>
              <a:rPr lang="tr-TR" dirty="0" smtClean="0"/>
              <a:t>(%10’luk </a:t>
            </a:r>
            <a:r>
              <a:rPr lang="tr-TR" dirty="0"/>
              <a:t>H</a:t>
            </a:r>
            <a:r>
              <a:rPr lang="tr-TR" baseline="-25000" dirty="0"/>
              <a:t>2</a:t>
            </a:r>
            <a:r>
              <a:rPr lang="tr-TR" dirty="0"/>
              <a:t>SO</a:t>
            </a:r>
            <a:r>
              <a:rPr lang="tr-TR" baseline="-25000" dirty="0"/>
              <a:t>4</a:t>
            </a:r>
            <a:r>
              <a:rPr lang="tr-TR" dirty="0" smtClean="0"/>
              <a:t>) (çeper şişmesi için</a:t>
            </a:r>
            <a:endParaRPr lang="tr-TR" dirty="0"/>
          </a:p>
          <a:p>
            <a:r>
              <a:rPr lang="tr-TR" dirty="0" smtClean="0"/>
              <a:t>5 </a:t>
            </a:r>
            <a:r>
              <a:rPr lang="tr-TR" dirty="0" err="1"/>
              <a:t>dk</a:t>
            </a:r>
            <a:r>
              <a:rPr lang="tr-TR" dirty="0"/>
              <a:t> beklet </a:t>
            </a:r>
            <a:r>
              <a:rPr lang="tr-TR" dirty="0" smtClean="0"/>
              <a:t>(1.25g </a:t>
            </a:r>
            <a:r>
              <a:rPr lang="tr-TR" dirty="0"/>
              <a:t>KI + </a:t>
            </a:r>
            <a:r>
              <a:rPr lang="tr-TR" dirty="0" smtClean="0"/>
              <a:t>1g </a:t>
            </a:r>
            <a:r>
              <a:rPr lang="tr-TR" dirty="0"/>
              <a:t>I</a:t>
            </a:r>
            <a:r>
              <a:rPr lang="tr-TR" baseline="-25000" dirty="0"/>
              <a:t>2</a:t>
            </a:r>
            <a:r>
              <a:rPr lang="tr-TR" dirty="0" smtClean="0"/>
              <a:t> +100ml %5’lik </a:t>
            </a:r>
            <a:r>
              <a:rPr lang="tr-TR" dirty="0"/>
              <a:t>H</a:t>
            </a:r>
            <a:r>
              <a:rPr lang="tr-TR" baseline="-25000" dirty="0"/>
              <a:t>2</a:t>
            </a:r>
            <a:r>
              <a:rPr lang="tr-TR" dirty="0"/>
              <a:t>SO</a:t>
            </a:r>
            <a:r>
              <a:rPr lang="tr-TR" baseline="-25000" dirty="0"/>
              <a:t>4</a:t>
            </a:r>
            <a:r>
              <a:rPr lang="tr-TR" dirty="0" smtClean="0"/>
              <a:t>)</a:t>
            </a:r>
          </a:p>
          <a:p>
            <a:r>
              <a:rPr lang="tr-TR" dirty="0"/>
              <a:t>%5’lik </a:t>
            </a:r>
            <a:r>
              <a:rPr lang="tr-TR" dirty="0" smtClean="0"/>
              <a:t>H</a:t>
            </a:r>
            <a:r>
              <a:rPr lang="tr-TR" baseline="-25000" dirty="0" smtClean="0"/>
              <a:t>2</a:t>
            </a:r>
            <a:r>
              <a:rPr lang="tr-TR" dirty="0" smtClean="0"/>
              <a:t>SO</a:t>
            </a:r>
            <a:r>
              <a:rPr lang="tr-TR" baseline="-25000" dirty="0" smtClean="0"/>
              <a:t>4 </a:t>
            </a:r>
            <a:r>
              <a:rPr lang="tr-TR" dirty="0" smtClean="0"/>
              <a:t> ile iyodun rengi solana kadar yıka</a:t>
            </a:r>
          </a:p>
          <a:p>
            <a:r>
              <a:rPr lang="tr-TR" dirty="0" smtClean="0"/>
              <a:t>Kesit siyahlaşana kadar beklet (1ml </a:t>
            </a:r>
            <a:r>
              <a:rPr lang="tr-TR" dirty="0"/>
              <a:t>%5’lik H</a:t>
            </a:r>
            <a:r>
              <a:rPr lang="tr-TR" baseline="-25000" dirty="0"/>
              <a:t>2</a:t>
            </a:r>
            <a:r>
              <a:rPr lang="tr-TR" dirty="0"/>
              <a:t>SO</a:t>
            </a:r>
            <a:r>
              <a:rPr lang="tr-TR" baseline="-25000" dirty="0"/>
              <a:t>4</a:t>
            </a:r>
            <a:r>
              <a:rPr lang="tr-TR" dirty="0" smtClean="0"/>
              <a:t> içine 100ml ddH</a:t>
            </a:r>
            <a:r>
              <a:rPr lang="tr-TR" baseline="-25000" dirty="0" smtClean="0"/>
              <a:t>2</a:t>
            </a:r>
            <a:r>
              <a:rPr lang="tr-TR" dirty="0" smtClean="0"/>
              <a:t>O’da çözünmüş 0.5g kristal </a:t>
            </a:r>
            <a:r>
              <a:rPr lang="tr-TR" dirty="0" err="1" smtClean="0"/>
              <a:t>viole</a:t>
            </a:r>
            <a:r>
              <a:rPr lang="tr-TR" dirty="0" smtClean="0"/>
              <a:t>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2459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7C436162-6B01-4E33-A941-C215B4F8F21E}"/>
              </a:ext>
            </a:extLst>
          </p:cNvPr>
          <p:cNvSpPr txBox="1"/>
          <p:nvPr/>
        </p:nvSpPr>
        <p:spPr>
          <a:xfrm>
            <a:off x="827584" y="11511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dirty="0" err="1"/>
              <a:t>Plazmodezmata</a:t>
            </a:r>
            <a:endParaRPr lang="en-GB" sz="48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04"/>
          <a:stretch/>
        </p:blipFill>
        <p:spPr>
          <a:xfrm>
            <a:off x="827584" y="836712"/>
            <a:ext cx="6912527" cy="57611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619</Words>
  <Application>Microsoft Office PowerPoint</Application>
  <PresentationFormat>Ekran Gösterisi (4:3)</PresentationFormat>
  <Paragraphs>65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4" baseType="lpstr">
      <vt:lpstr>Arial</vt:lpstr>
      <vt:lpstr>Calibri</vt:lpstr>
      <vt:lpstr>Ofis Teması</vt:lpstr>
      <vt:lpstr>Konu: Geçitler ve plazmodezmalar</vt:lpstr>
      <vt:lpstr>PowerPoint Sunusu</vt:lpstr>
      <vt:lpstr>Hücre çeperleri yaş ve hücre tipine göre kalınlıkta değişkenlik gösterir.  Gelişme ve yapısı esas alınırsa bitki hücrelerinin çeperlerinde üç kısım ayırt edilir; </vt:lpstr>
      <vt:lpstr>PowerPoint Sunusu</vt:lpstr>
      <vt:lpstr>Geçitler </vt:lpstr>
      <vt:lpstr>PowerPoint Sunusu</vt:lpstr>
      <vt:lpstr>Kenarlı geçit: </vt:lpstr>
      <vt:lpstr>PowerPoint Sunusu</vt:lpstr>
      <vt:lpstr>Plazmodezmata </vt:lpstr>
      <vt:lpstr>Preparat hazırlama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Geçitler ve plazmodezmalar</dc:title>
  <dc:creator>ŞENAY</dc:creator>
  <cp:lastModifiedBy>User</cp:lastModifiedBy>
  <cp:revision>22</cp:revision>
  <dcterms:created xsi:type="dcterms:W3CDTF">2013-03-19T09:43:45Z</dcterms:created>
  <dcterms:modified xsi:type="dcterms:W3CDTF">2020-11-06T12:15:22Z</dcterms:modified>
</cp:coreProperties>
</file>